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3"/>
  </p:handoutMasterIdLst>
  <p:sldIdLst>
    <p:sldId id="256" r:id="rId2"/>
  </p:sldIdLst>
  <p:sldSz cx="12192000" cy="6858000"/>
  <p:notesSz cx="6884988"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3"/>
    <p:restoredTop sz="94268"/>
  </p:normalViewPr>
  <p:slideViewPr>
    <p:cSldViewPr snapToGrid="0" snapToObjects="1">
      <p:cViewPr>
        <p:scale>
          <a:sx n="81" d="100"/>
          <a:sy n="81" d="100"/>
        </p:scale>
        <p:origin x="-27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2913" cy="501650"/>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0489" y="0"/>
            <a:ext cx="2982912" cy="501650"/>
          </a:xfrm>
          <a:prstGeom prst="rect">
            <a:avLst/>
          </a:prstGeom>
        </p:spPr>
        <p:txBody>
          <a:bodyPr vert="horz" lIns="91427" tIns="45714" rIns="91427" bIns="45714" rtlCol="0"/>
          <a:lstStyle>
            <a:lvl1pPr algn="r">
              <a:defRPr sz="1200"/>
            </a:lvl1pPr>
          </a:lstStyle>
          <a:p>
            <a:fld id="{26BE9E01-652A-4AA1-BDD6-DAC4C78BC264}" type="datetimeFigureOut">
              <a:rPr kumimoji="1" lang="ja-JP" altLang="en-US" smtClean="0"/>
              <a:t>2024/10/8</a:t>
            </a:fld>
            <a:endParaRPr kumimoji="1" lang="ja-JP" altLang="en-US"/>
          </a:p>
        </p:txBody>
      </p:sp>
      <p:sp>
        <p:nvSpPr>
          <p:cNvPr id="4" name="フッター プレースホルダー 3"/>
          <p:cNvSpPr>
            <a:spLocks noGrp="1"/>
          </p:cNvSpPr>
          <p:nvPr>
            <p:ph type="ftr" sz="quarter" idx="2"/>
          </p:nvPr>
        </p:nvSpPr>
        <p:spPr>
          <a:xfrm>
            <a:off x="1" y="9515475"/>
            <a:ext cx="2982913" cy="50165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0489" y="9515475"/>
            <a:ext cx="2982912" cy="501650"/>
          </a:xfrm>
          <a:prstGeom prst="rect">
            <a:avLst/>
          </a:prstGeom>
        </p:spPr>
        <p:txBody>
          <a:bodyPr vert="horz" lIns="91427" tIns="45714" rIns="91427" bIns="45714" rtlCol="0" anchor="b"/>
          <a:lstStyle>
            <a:lvl1pPr algn="r">
              <a:defRPr sz="1200"/>
            </a:lvl1pPr>
          </a:lstStyle>
          <a:p>
            <a:fld id="{1B6DAE2B-062A-412B-809D-D4371E916499}" type="slidenum">
              <a:rPr kumimoji="1" lang="ja-JP" altLang="en-US" smtClean="0"/>
              <a:t>‹#›</a:t>
            </a:fld>
            <a:endParaRPr kumimoji="1" lang="ja-JP" altLang="en-US"/>
          </a:p>
        </p:txBody>
      </p:sp>
    </p:spTree>
    <p:extLst>
      <p:ext uri="{BB962C8B-B14F-4D97-AF65-F5344CB8AC3E}">
        <p14:creationId xmlns:p14="http://schemas.microsoft.com/office/powerpoint/2010/main" val="38519881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D4A33-F66B-7B40-828E-6DC38AD0FCA0}"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437375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D4A33-F66B-7B40-828E-6DC38AD0FCA0}"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53540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D4A33-F66B-7B40-828E-6DC38AD0FCA0}"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54889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D4A33-F66B-7B40-828E-6DC38AD0FCA0}"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13248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D4A33-F66B-7B40-828E-6DC38AD0FCA0}" type="datetimeFigureOut">
              <a:rPr lang="en-US" smtClean="0"/>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36275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D4A33-F66B-7B40-828E-6DC38AD0FCA0}"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1940624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D4A33-F66B-7B40-828E-6DC38AD0FCA0}" type="datetimeFigureOut">
              <a:rPr lang="en-US" smtClean="0"/>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9271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D4A33-F66B-7B40-828E-6DC38AD0FCA0}" type="datetimeFigureOut">
              <a:rPr lang="en-US" smtClean="0"/>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126115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D4A33-F66B-7B40-828E-6DC38AD0FCA0}" type="datetimeFigureOut">
              <a:rPr lang="en-US" smtClean="0"/>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619246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D4A33-F66B-7B40-828E-6DC38AD0FCA0}"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965970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D4A33-F66B-7B40-828E-6DC38AD0FCA0}" type="datetimeFigureOut">
              <a:rPr lang="en-US" smtClean="0"/>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0BD91C-00B6-9541-9F87-88147A91347B}" type="slidenum">
              <a:rPr lang="en-US" smtClean="0"/>
              <a:t>‹#›</a:t>
            </a:fld>
            <a:endParaRPr lang="en-US"/>
          </a:p>
        </p:txBody>
      </p:sp>
    </p:spTree>
    <p:extLst>
      <p:ext uri="{BB962C8B-B14F-4D97-AF65-F5344CB8AC3E}">
        <p14:creationId xmlns:p14="http://schemas.microsoft.com/office/powerpoint/2010/main" val="87939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D4A33-F66B-7B40-828E-6DC38AD0FCA0}" type="datetimeFigureOut">
              <a:rPr lang="en-US" smtClean="0"/>
              <a:t>10/8/2024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BD91C-00B6-9541-9F87-88147A91347B}" type="slidenum">
              <a:rPr lang="en-US" smtClean="0"/>
              <a:t>‹#›</a:t>
            </a:fld>
            <a:endParaRPr lang="en-US"/>
          </a:p>
        </p:txBody>
      </p:sp>
    </p:spTree>
    <p:extLst>
      <p:ext uri="{BB962C8B-B14F-4D97-AF65-F5344CB8AC3E}">
        <p14:creationId xmlns:p14="http://schemas.microsoft.com/office/powerpoint/2010/main" val="15041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19693" y="3938954"/>
            <a:ext cx="9109753" cy="2803332"/>
          </a:xfrm>
          <a:prstGeom prst="rect">
            <a:avLst/>
          </a:prstGeom>
          <a:noFill/>
        </p:spPr>
        <p:txBody>
          <a:bodyPr wrap="square" rtlCol="0">
            <a:spAutoFit/>
          </a:bodyPr>
          <a:lstStyle/>
          <a:p>
            <a:pPr algn="ctr"/>
            <a:r>
              <a:rPr lang="en-US" altLang="ja-JP" sz="3200" dirty="0" smtClean="0">
                <a:latin typeface="HGS創英角ｺﾞｼｯｸUB" panose="020B0900000000000000" pitchFamily="50" charset="-128"/>
                <a:ea typeface="HGS創英角ｺﾞｼｯｸUB" panose="020B0900000000000000" pitchFamily="50" charset="-128"/>
                <a:cs typeface="Lucida Blackletter" charset="0"/>
              </a:rPr>
              <a:t>【</a:t>
            </a:r>
            <a:r>
              <a:rPr lang="ja-JP" altLang="en-US" sz="3200" dirty="0" smtClean="0">
                <a:latin typeface="HGS創英角ｺﾞｼｯｸUB" panose="020B0900000000000000" pitchFamily="50" charset="-128"/>
                <a:ea typeface="HGS創英角ｺﾞｼｯｸUB" panose="020B0900000000000000" pitchFamily="50" charset="-128"/>
                <a:cs typeface="Lucida Blackletter" charset="0"/>
              </a:rPr>
              <a:t>第７０回予定作品</a:t>
            </a:r>
            <a:r>
              <a:rPr lang="en-US" altLang="ja-JP" sz="3200" dirty="0" smtClean="0">
                <a:latin typeface="HGS創英角ｺﾞｼｯｸUB" panose="020B0900000000000000" pitchFamily="50" charset="-128"/>
                <a:ea typeface="HGS創英角ｺﾞｼｯｸUB" panose="020B0900000000000000" pitchFamily="50" charset="-128"/>
                <a:cs typeface="Lucida Blackletter" charset="0"/>
              </a:rPr>
              <a:t>】</a:t>
            </a:r>
            <a:r>
              <a:rPr lang="en-US" sz="3200" dirty="0" smtClean="0">
                <a:latin typeface="HGS創英角ｺﾞｼｯｸUB" panose="020B0900000000000000" pitchFamily="50" charset="-128"/>
                <a:ea typeface="HGS創英角ｺﾞｼｯｸUB" panose="020B0900000000000000" pitchFamily="50" charset="-128"/>
                <a:cs typeface="Lucida Blackletter" charset="0"/>
              </a:rPr>
              <a:t> </a:t>
            </a:r>
          </a:p>
          <a:p>
            <a:pPr algn="ctr">
              <a:lnSpc>
                <a:spcPts val="3300"/>
              </a:lnSpc>
            </a:pPr>
            <a:r>
              <a:rPr lang="ja-JP" altLang="en-US" sz="2800" dirty="0" smtClean="0">
                <a:latin typeface="HGP創英角ｺﾞｼｯｸUB" panose="020B0900000000000000" pitchFamily="50" charset="-128"/>
                <a:ea typeface="HGP創英角ｺﾞｼｯｸUB" panose="020B0900000000000000" pitchFamily="50" charset="-128"/>
                <a:cs typeface="Lucida Blackletter" charset="0"/>
              </a:rPr>
              <a:t>「</a:t>
            </a:r>
            <a:r>
              <a:rPr lang="en-US" altLang="ja-JP" sz="2000" dirty="0">
                <a:latin typeface="HGP創英角ｺﾞｼｯｸUB" panose="020B0900000000000000" pitchFamily="50" charset="-128"/>
                <a:ea typeface="HGP創英角ｺﾞｼｯｸUB" panose="020B0900000000000000" pitchFamily="50" charset="-128"/>
              </a:rPr>
              <a:t>The Secret Life of Walter </a:t>
            </a:r>
            <a:r>
              <a:rPr lang="en-US" altLang="ja-JP" sz="2000" dirty="0" err="1">
                <a:latin typeface="HGP創英角ｺﾞｼｯｸUB" panose="020B0900000000000000" pitchFamily="50" charset="-128"/>
                <a:ea typeface="HGP創英角ｺﾞｼｯｸUB" panose="020B0900000000000000" pitchFamily="50" charset="-128"/>
              </a:rPr>
              <a:t>Mitty</a:t>
            </a:r>
            <a:r>
              <a:rPr lang="ja-JP" altLang="en-US" sz="2000" dirty="0" smtClean="0">
                <a:latin typeface="HGP創英角ｺﾞｼｯｸUB" panose="020B0900000000000000" pitchFamily="50" charset="-128"/>
                <a:ea typeface="HGP創英角ｺﾞｼｯｸUB" panose="020B0900000000000000" pitchFamily="50" charset="-128"/>
                <a:cs typeface="Lucida Blackletter" charset="0"/>
              </a:rPr>
              <a:t>（邦題</a:t>
            </a:r>
            <a:r>
              <a:rPr lang="en-US" altLang="ja-JP" sz="2000" dirty="0" smtClean="0">
                <a:latin typeface="HGP創英角ｺﾞｼｯｸUB" panose="020B0900000000000000" pitchFamily="50" charset="-128"/>
                <a:ea typeface="HGP創英角ｺﾞｼｯｸUB" panose="020B0900000000000000" pitchFamily="50" charset="-128"/>
                <a:cs typeface="Lucida Blackletter" charset="0"/>
              </a:rPr>
              <a:t>:Life</a:t>
            </a:r>
            <a:r>
              <a:rPr lang="ja-JP" altLang="en-US" sz="2000" dirty="0" smtClean="0">
                <a:latin typeface="HGP創英角ｺﾞｼｯｸUB" panose="020B0900000000000000" pitchFamily="50" charset="-128"/>
                <a:ea typeface="HGP創英角ｺﾞｼｯｸUB" panose="020B0900000000000000" pitchFamily="50" charset="-128"/>
                <a:cs typeface="Lucida Blackletter" charset="0"/>
              </a:rPr>
              <a:t>！</a:t>
            </a:r>
            <a:r>
              <a:rPr lang="en-US" altLang="ja-JP" sz="2000" dirty="0" smtClean="0">
                <a:latin typeface="HGP創英角ｺﾞｼｯｸUB" panose="020B0900000000000000" pitchFamily="50" charset="-128"/>
                <a:ea typeface="HGP創英角ｺﾞｼｯｸUB" panose="020B0900000000000000" pitchFamily="50" charset="-128"/>
                <a:cs typeface="Lucida Blackletter" charset="0"/>
              </a:rPr>
              <a:t>/</a:t>
            </a:r>
            <a:r>
              <a:rPr lang="ja-JP" altLang="en-US" sz="2000" dirty="0" smtClean="0">
                <a:latin typeface="HGP創英角ｺﾞｼｯｸUB" panose="020B0900000000000000" pitchFamily="50" charset="-128"/>
                <a:ea typeface="HGP創英角ｺﾞｼｯｸUB" panose="020B0900000000000000" pitchFamily="50" charset="-128"/>
                <a:cs typeface="Lucida Blackletter" charset="0"/>
              </a:rPr>
              <a:t>ライフ）」</a:t>
            </a:r>
            <a:r>
              <a:rPr lang="en-US" altLang="ja-JP" sz="2000" dirty="0" smtClean="0">
                <a:latin typeface="HGP創英角ｺﾞｼｯｸUB" panose="020B0900000000000000" pitchFamily="50" charset="-128"/>
                <a:ea typeface="HGP創英角ｺﾞｼｯｸUB" panose="020B0900000000000000" pitchFamily="50" charset="-128"/>
                <a:cs typeface="Lucida Blackletter" charset="0"/>
              </a:rPr>
              <a:t>(</a:t>
            </a:r>
            <a:r>
              <a:rPr lang="en-US" altLang="ja-JP" sz="2000" dirty="0">
                <a:latin typeface="HGP創英角ｺﾞｼｯｸUB" panose="020B0900000000000000" pitchFamily="50" charset="-128"/>
                <a:ea typeface="HGP創英角ｺﾞｼｯｸUB" panose="020B0900000000000000" pitchFamily="50" charset="-128"/>
                <a:cs typeface="Lucida Blackletter" charset="0"/>
              </a:rPr>
              <a:t>2013</a:t>
            </a:r>
            <a:r>
              <a:rPr lang="ja-JP" altLang="en-US" sz="2000" dirty="0" smtClean="0">
                <a:latin typeface="HGP創英角ｺﾞｼｯｸUB" panose="020B0900000000000000" pitchFamily="50" charset="-128"/>
                <a:ea typeface="HGP創英角ｺﾞｼｯｸUB" panose="020B0900000000000000" pitchFamily="50" charset="-128"/>
                <a:cs typeface="Lucida Blackletter" charset="0"/>
              </a:rPr>
              <a:t>年米国</a:t>
            </a:r>
            <a:r>
              <a:rPr lang="en-US" altLang="ja-JP" sz="2000" dirty="0" smtClean="0">
                <a:latin typeface="HGP創英角ｺﾞｼｯｸUB" panose="020B0900000000000000" pitchFamily="50" charset="-128"/>
                <a:ea typeface="HGP創英角ｺﾞｼｯｸUB" panose="020B0900000000000000" pitchFamily="50" charset="-128"/>
                <a:cs typeface="Lucida Blackletter" charset="0"/>
              </a:rPr>
              <a:t>)115</a:t>
            </a:r>
            <a:r>
              <a:rPr lang="ja-JP" altLang="en-US" sz="2000" dirty="0" smtClean="0">
                <a:latin typeface="HGP創英角ｺﾞｼｯｸUB" panose="020B0900000000000000" pitchFamily="50" charset="-128"/>
                <a:ea typeface="HGP創英角ｺﾞｼｯｸUB" panose="020B0900000000000000" pitchFamily="50" charset="-128"/>
                <a:cs typeface="Lucida Blackletter" charset="0"/>
              </a:rPr>
              <a:t>分</a:t>
            </a:r>
            <a:endParaRPr lang="en-US" altLang="ja-JP" sz="2000" dirty="0" smtClean="0">
              <a:latin typeface="HGP創英角ｺﾞｼｯｸUB" panose="020B0900000000000000" pitchFamily="50" charset="-128"/>
              <a:ea typeface="HGP創英角ｺﾞｼｯｸUB" panose="020B0900000000000000" pitchFamily="50" charset="-128"/>
              <a:cs typeface="Lucida Blackletter" charset="0"/>
            </a:endParaRPr>
          </a:p>
          <a:p>
            <a:pPr>
              <a:lnSpc>
                <a:spcPts val="2000"/>
              </a:lnSpc>
            </a:pPr>
            <a:r>
              <a:rPr lang="en-US" altLang="ja-JP" sz="1600" dirty="0">
                <a:latin typeface="HGS創英角ｺﾞｼｯｸUB" panose="020B0900000000000000" pitchFamily="50" charset="-128"/>
                <a:ea typeface="HGS創英角ｺﾞｼｯｸUB" panose="020B0900000000000000" pitchFamily="50" charset="-128"/>
                <a:cs typeface="Lucida Blackletter" charset="0"/>
              </a:rPr>
              <a:t>1936</a:t>
            </a:r>
            <a:r>
              <a:rPr lang="ja-JP" altLang="en-US" sz="1600" dirty="0">
                <a:latin typeface="HGS創英角ｺﾞｼｯｸUB" panose="020B0900000000000000" pitchFamily="50" charset="-128"/>
                <a:ea typeface="HGS創英角ｺﾞｼｯｸUB" panose="020B0900000000000000" pitchFamily="50" charset="-128"/>
                <a:cs typeface="Lucida Blackletter" charset="0"/>
              </a:rPr>
              <a:t>年の創刊から</a:t>
            </a:r>
            <a:r>
              <a:rPr lang="en-US" altLang="ja-JP" sz="1600" dirty="0">
                <a:latin typeface="HGS創英角ｺﾞｼｯｸUB" panose="020B0900000000000000" pitchFamily="50" charset="-128"/>
                <a:ea typeface="HGS創英角ｺﾞｼｯｸUB" panose="020B0900000000000000" pitchFamily="50" charset="-128"/>
                <a:cs typeface="Lucida Blackletter" charset="0"/>
              </a:rPr>
              <a:t>2007</a:t>
            </a:r>
            <a:r>
              <a:rPr lang="ja-JP" altLang="en-US" sz="1600" dirty="0">
                <a:latin typeface="HGS創英角ｺﾞｼｯｸUB" panose="020B0900000000000000" pitchFamily="50" charset="-128"/>
                <a:ea typeface="HGS創英角ｺﾞｼｯｸUB" panose="020B0900000000000000" pitchFamily="50" charset="-128"/>
                <a:cs typeface="Lucida Blackletter" charset="0"/>
              </a:rPr>
              <a:t>年に休刊されるまで、世界で幅広く読まれたアメリカのグラフ誌「</a:t>
            </a:r>
            <a:r>
              <a:rPr lang="en-US" altLang="ja-JP" sz="1600" dirty="0">
                <a:latin typeface="HGS創英角ｺﾞｼｯｸUB" panose="020B0900000000000000" pitchFamily="50" charset="-128"/>
                <a:ea typeface="HGS創英角ｺﾞｼｯｸUB" panose="020B0900000000000000" pitchFamily="50" charset="-128"/>
                <a:cs typeface="Lucida Blackletter" charset="0"/>
              </a:rPr>
              <a:t>LIFE</a:t>
            </a:r>
            <a:r>
              <a:rPr lang="ja-JP" altLang="en-US" sz="1600" dirty="0">
                <a:latin typeface="HGS創英角ｺﾞｼｯｸUB" panose="020B0900000000000000" pitchFamily="50" charset="-128"/>
                <a:ea typeface="HGS創英角ｺﾞｼｯｸUB" panose="020B0900000000000000" pitchFamily="50" charset="-128"/>
                <a:cs typeface="Lucida Blackletter" charset="0"/>
              </a:rPr>
              <a:t>」の写真管理部で働く臆病で不器用な男が、人生変える波乱万丈の旅に出る姿を描く。</a:t>
            </a:r>
            <a:r>
              <a:rPr lang="en-US" altLang="ja-JP" sz="1600" dirty="0">
                <a:latin typeface="HGS創英角ｺﾞｼｯｸUB" panose="020B0900000000000000" pitchFamily="50" charset="-128"/>
                <a:ea typeface="HGS創英角ｺﾞｼｯｸUB" panose="020B0900000000000000" pitchFamily="50" charset="-128"/>
                <a:cs typeface="Lucida Blackletter" charset="0"/>
              </a:rPr>
              <a:t>LIFE</a:t>
            </a:r>
            <a:r>
              <a:rPr lang="ja-JP" altLang="en-US" sz="1600" dirty="0">
                <a:latin typeface="HGS創英角ｺﾞｼｯｸUB" panose="020B0900000000000000" pitchFamily="50" charset="-128"/>
                <a:ea typeface="HGS創英角ｺﾞｼｯｸUB" panose="020B0900000000000000" pitchFamily="50" charset="-128"/>
                <a:cs typeface="Lucida Blackletter" charset="0"/>
              </a:rPr>
              <a:t>誌の写真管理者として毎日地下鉄に乗って通勤し、変化のない日々を過ごすウォルター・ミティ。彼の唯一の楽しみは、むなしい現実から逃避する刺激に満ちた空想をすることだった。そんなある日、</a:t>
            </a:r>
            <a:r>
              <a:rPr lang="en-US" altLang="ja-JP" sz="1600" dirty="0">
                <a:latin typeface="HGS創英角ｺﾞｼｯｸUB" panose="020B0900000000000000" pitchFamily="50" charset="-128"/>
                <a:ea typeface="HGS創英角ｺﾞｼｯｸUB" panose="020B0900000000000000" pitchFamily="50" charset="-128"/>
                <a:cs typeface="Lucida Blackletter" charset="0"/>
              </a:rPr>
              <a:t>LIFE</a:t>
            </a:r>
            <a:r>
              <a:rPr lang="ja-JP" altLang="en-US" sz="1600" dirty="0">
                <a:latin typeface="HGS創英角ｺﾞｼｯｸUB" panose="020B0900000000000000" pitchFamily="50" charset="-128"/>
                <a:ea typeface="HGS創英角ｺﾞｼｯｸUB" panose="020B0900000000000000" pitchFamily="50" charset="-128"/>
                <a:cs typeface="Lucida Blackletter" charset="0"/>
              </a:rPr>
              <a:t>誌の最終号の表紙を飾る大切な写真がないことに気付いたウォルターは、カメラマンを探すため一大決心をして一歩を踏み出す</a:t>
            </a:r>
            <a:r>
              <a:rPr lang="ja-JP" altLang="en-US" sz="1600" dirty="0" smtClean="0">
                <a:latin typeface="HGS創英角ｺﾞｼｯｸUB" panose="020B0900000000000000" pitchFamily="50" charset="-128"/>
                <a:ea typeface="HGS創英角ｺﾞｼｯｸUB" panose="020B0900000000000000" pitchFamily="50" charset="-128"/>
                <a:cs typeface="Lucida Blackletter" charset="0"/>
              </a:rPr>
              <a:t>。</a:t>
            </a:r>
            <a:endParaRPr lang="en-US" altLang="ja-JP" sz="1600" dirty="0" smtClean="0">
              <a:latin typeface="HGS創英角ｺﾞｼｯｸUB" panose="020B0900000000000000" pitchFamily="50" charset="-128"/>
              <a:ea typeface="HGS創英角ｺﾞｼｯｸUB" panose="020B0900000000000000" pitchFamily="50" charset="-128"/>
              <a:cs typeface="Lucida Blackletter" charset="0"/>
            </a:endParaRPr>
          </a:p>
          <a:p>
            <a:pPr algn="ctr">
              <a:lnSpc>
                <a:spcPts val="2000"/>
              </a:lnSpc>
            </a:pPr>
            <a:r>
              <a:rPr lang="ja-JP" altLang="en-US" sz="1600" dirty="0" smtClean="0">
                <a:latin typeface="HGS創英角ｺﾞｼｯｸUB" panose="020B0900000000000000" pitchFamily="50" charset="-128"/>
                <a:ea typeface="HGS創英角ｺﾞｼｯｸUB" panose="020B0900000000000000" pitchFamily="50" charset="-128"/>
                <a:cs typeface="Lucida Blackletter" charset="0"/>
              </a:rPr>
              <a:t>共催</a:t>
            </a:r>
            <a:r>
              <a:rPr lang="ja-JP" altLang="en-US" sz="1600" dirty="0" smtClean="0">
                <a:latin typeface="HGS創英角ｺﾞｼｯｸUB" panose="020B0900000000000000" pitchFamily="50" charset="-128"/>
                <a:ea typeface="HGS創英角ｺﾞｼｯｸUB" panose="020B0900000000000000" pitchFamily="50" charset="-128"/>
                <a:cs typeface="Lucida Blackletter" charset="0"/>
              </a:rPr>
              <a:t>：　地域の茶の間てまえみそ　＆　サードスペース・コミュニティ研究会（３</a:t>
            </a:r>
            <a:r>
              <a:rPr lang="en-US" altLang="ja-JP" sz="1600" dirty="0" smtClean="0">
                <a:latin typeface="HGS創英角ｺﾞｼｯｸUB" panose="020B0900000000000000" pitchFamily="50" charset="-128"/>
                <a:ea typeface="HGS創英角ｺﾞｼｯｸUB" panose="020B0900000000000000" pitchFamily="50" charset="-128"/>
                <a:cs typeface="Lucida Blackletter" charset="0"/>
              </a:rPr>
              <a:t>SCR</a:t>
            </a:r>
            <a:r>
              <a:rPr lang="ja-JP" altLang="en-US" sz="1600" dirty="0" smtClean="0">
                <a:latin typeface="HGS創英角ｺﾞｼｯｸUB" panose="020B0900000000000000" pitchFamily="50" charset="-128"/>
                <a:ea typeface="HGS創英角ｺﾞｼｯｸUB" panose="020B0900000000000000" pitchFamily="50" charset="-128"/>
                <a:cs typeface="Lucida Blackletter" charset="0"/>
              </a:rPr>
              <a:t>）</a:t>
            </a:r>
            <a:endParaRPr lang="en-US" sz="1600" dirty="0">
              <a:latin typeface="HGS創英角ｺﾞｼｯｸUB" panose="020B0900000000000000" pitchFamily="50" charset="-128"/>
              <a:ea typeface="HGS創英角ｺﾞｼｯｸUB" panose="020B0900000000000000" pitchFamily="50" charset="-128"/>
              <a:cs typeface="Lucida Blackletter" charset="0"/>
            </a:endParaRPr>
          </a:p>
        </p:txBody>
      </p:sp>
      <p:sp>
        <p:nvSpPr>
          <p:cNvPr id="6" name="TextBox 5"/>
          <p:cNvSpPr txBox="1"/>
          <p:nvPr/>
        </p:nvSpPr>
        <p:spPr>
          <a:xfrm>
            <a:off x="822314" y="2904833"/>
            <a:ext cx="10820400" cy="990015"/>
          </a:xfrm>
          <a:prstGeom prst="rect">
            <a:avLst/>
          </a:prstGeom>
          <a:noFill/>
          <a:ln w="19050">
            <a:solidFill>
              <a:srgbClr val="C00000"/>
            </a:solidFill>
          </a:ln>
        </p:spPr>
        <p:txBody>
          <a:bodyPr wrap="square" rtlCol="0">
            <a:spAutoFit/>
          </a:bodyPr>
          <a:lstStyle/>
          <a:p>
            <a:pPr>
              <a:lnSpc>
                <a:spcPts val="3500"/>
              </a:lnSpc>
            </a:pPr>
            <a:r>
              <a:rPr lang="en-US" altLang="ja-JP" sz="2400" dirty="0" smtClean="0">
                <a:latin typeface="HGS創英角ｺﾞｼｯｸUB" panose="020B0900000000000000" pitchFamily="50" charset="-128"/>
                <a:ea typeface="HGS創英角ｺﾞｼｯｸUB" panose="020B0900000000000000" pitchFamily="50" charset="-128"/>
                <a:cs typeface="Times New Roman" charset="0"/>
              </a:rPr>
              <a:t>【</a:t>
            </a:r>
            <a:r>
              <a:rPr lang="ja-JP" altLang="en-US" sz="2400" dirty="0" smtClean="0">
                <a:latin typeface="HGS創英角ｺﾞｼｯｸUB" panose="020B0900000000000000" pitchFamily="50" charset="-128"/>
                <a:ea typeface="HGS創英角ｺﾞｼｯｸUB" panose="020B0900000000000000" pitchFamily="50" charset="-128"/>
                <a:cs typeface="Times New Roman" charset="0"/>
              </a:rPr>
              <a:t>第</a:t>
            </a:r>
            <a:r>
              <a:rPr lang="ja-JP" altLang="en-US" sz="2400" dirty="0">
                <a:latin typeface="HGS創英角ｺﾞｼｯｸUB" panose="020B0900000000000000" pitchFamily="50" charset="-128"/>
                <a:ea typeface="HGS創英角ｺﾞｼｯｸUB" panose="020B0900000000000000" pitchFamily="50" charset="-128"/>
                <a:cs typeface="Times New Roman" charset="0"/>
              </a:rPr>
              <a:t>７０</a:t>
            </a:r>
            <a:r>
              <a:rPr lang="ja-JP" altLang="en-US" sz="2400" dirty="0" smtClean="0">
                <a:latin typeface="HGS創英角ｺﾞｼｯｸUB" panose="020B0900000000000000" pitchFamily="50" charset="-128"/>
                <a:ea typeface="HGS創英角ｺﾞｼｯｸUB" panose="020B0900000000000000" pitchFamily="50" charset="-128"/>
                <a:cs typeface="Times New Roman" charset="0"/>
              </a:rPr>
              <a:t>回</a:t>
            </a:r>
            <a:r>
              <a:rPr lang="en-US" altLang="ja-JP" sz="2400" dirty="0" smtClean="0">
                <a:latin typeface="HGS創英角ｺﾞｼｯｸUB" panose="020B0900000000000000" pitchFamily="50" charset="-128"/>
                <a:ea typeface="HGS創英角ｺﾞｼｯｸUB" panose="020B0900000000000000" pitchFamily="50" charset="-128"/>
                <a:cs typeface="Times New Roman" charset="0"/>
              </a:rPr>
              <a:t>】</a:t>
            </a:r>
            <a:r>
              <a:rPr lang="ja-JP" altLang="en-US" sz="2400" dirty="0" smtClean="0">
                <a:latin typeface="HGS創英角ｺﾞｼｯｸUB" panose="020B0900000000000000" pitchFamily="50" charset="-128"/>
                <a:ea typeface="HGS創英角ｺﾞｼｯｸUB" panose="020B0900000000000000" pitchFamily="50" charset="-128"/>
                <a:cs typeface="Times New Roman" charset="0"/>
              </a:rPr>
              <a:t>日時：</a:t>
            </a:r>
            <a:r>
              <a:rPr lang="en-US" altLang="ja-JP" sz="2400" dirty="0" smtClean="0">
                <a:latin typeface="HGS創英角ｺﾞｼｯｸUB" panose="020B0900000000000000" pitchFamily="50" charset="-128"/>
                <a:ea typeface="HGS創英角ｺﾞｼｯｸUB" panose="020B0900000000000000" pitchFamily="50" charset="-128"/>
                <a:cs typeface="Times New Roman" charset="0"/>
              </a:rPr>
              <a:t>2024</a:t>
            </a:r>
            <a:r>
              <a:rPr lang="ja-JP" altLang="en-US" sz="2400" dirty="0" smtClean="0">
                <a:latin typeface="HGS創英角ｺﾞｼｯｸUB" panose="020B0900000000000000" pitchFamily="50" charset="-128"/>
                <a:ea typeface="HGS創英角ｺﾞｼｯｸUB" panose="020B0900000000000000" pitchFamily="50" charset="-128"/>
                <a:cs typeface="Times New Roman" charset="0"/>
              </a:rPr>
              <a:t>年１２月６日（金）午後１３時～１６時頃</a:t>
            </a:r>
            <a:endParaRPr lang="en-US" altLang="ja-JP" sz="2400" dirty="0" smtClean="0">
              <a:latin typeface="HGS創英角ｺﾞｼｯｸUB" panose="020B0900000000000000" pitchFamily="50" charset="-128"/>
              <a:ea typeface="HGS創英角ｺﾞｼｯｸUB" panose="020B0900000000000000" pitchFamily="50" charset="-128"/>
              <a:cs typeface="Times New Roman" charset="0"/>
            </a:endParaRPr>
          </a:p>
          <a:p>
            <a:pPr>
              <a:lnSpc>
                <a:spcPts val="3500"/>
              </a:lnSpc>
            </a:pPr>
            <a:r>
              <a:rPr lang="ja-JP" altLang="en-US" sz="2400" dirty="0" smtClean="0">
                <a:latin typeface="HGS創英角ｺﾞｼｯｸUB" panose="020B0900000000000000" pitchFamily="50" charset="-128"/>
                <a:ea typeface="HGS創英角ｺﾞｼｯｸUB" panose="020B0900000000000000" pitchFamily="50" charset="-128"/>
                <a:cs typeface="Times New Roman" charset="0"/>
              </a:rPr>
              <a:t>会場：地域の茶の間「てまえみそ」参加費：お飲み物代７００円</a:t>
            </a:r>
            <a:endParaRPr lang="en-US" sz="2400" dirty="0" smtClean="0">
              <a:latin typeface="HGS創英角ｺﾞｼｯｸUB" panose="020B0900000000000000" pitchFamily="50" charset="-128"/>
              <a:ea typeface="HGS創英角ｺﾞｼｯｸUB" panose="020B0900000000000000" pitchFamily="50" charset="-128"/>
              <a:cs typeface="Times New Roman" charset="0"/>
            </a:endParaRPr>
          </a:p>
        </p:txBody>
      </p:sp>
      <p:sp>
        <p:nvSpPr>
          <p:cNvPr id="2" name="正方形/長方形 1"/>
          <p:cNvSpPr/>
          <p:nvPr/>
        </p:nvSpPr>
        <p:spPr>
          <a:xfrm>
            <a:off x="673261" y="277208"/>
            <a:ext cx="10456709" cy="923330"/>
          </a:xfrm>
          <a:prstGeom prst="rect">
            <a:avLst/>
          </a:prstGeom>
          <a:noFill/>
        </p:spPr>
        <p:txBody>
          <a:bodyPr wrap="none" lIns="91440" tIns="45720" rIns="91440" bIns="45720">
            <a:spAutoFit/>
          </a:bodyPr>
          <a:lstStyle/>
          <a:p>
            <a:pPr algn="ctr"/>
            <a:r>
              <a:rPr lang="ja-JP" altLang="en-US" sz="5400" b="1" cap="none" spc="0" dirty="0" smtClean="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rPr>
              <a:t>「英語</a:t>
            </a:r>
            <a:r>
              <a:rPr lang="en-US" altLang="ja-JP" sz="5400" b="1" cap="none" spc="0" dirty="0" smtClean="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rPr>
              <a:t>de</a:t>
            </a:r>
            <a:r>
              <a:rPr lang="ja-JP" altLang="en-US" sz="5400" b="1" cap="none" spc="0" dirty="0" smtClean="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rPr>
              <a:t>映画」　</a:t>
            </a:r>
            <a:r>
              <a:rPr lang="en-US" altLang="ja-JP" sz="5400" b="1" cap="none" spc="0" dirty="0" smtClean="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rPr>
              <a:t>Movie Café </a:t>
            </a:r>
            <a:r>
              <a:rPr lang="ja-JP" altLang="en-US" sz="5400" b="1" cap="none" spc="0" dirty="0" smtClean="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rPr>
              <a:t>♪</a:t>
            </a:r>
            <a:endParaRPr lang="ja-JP" altLang="en-US" sz="5400" b="1" cap="none" spc="0" dirty="0">
              <a:ln w="38100">
                <a:solidFill>
                  <a:schemeClr val="tx1"/>
                </a:solidFill>
                <a:prstDash val="solid"/>
                <a:miter lim="800000"/>
              </a:ln>
              <a:noFill/>
              <a:effectLst>
                <a:outerShdw blurRad="25500" dist="23000" dir="7020000" algn="tl">
                  <a:srgbClr val="000000">
                    <a:alpha val="50000"/>
                  </a:srgbClr>
                </a:outerShdw>
              </a:effectLst>
              <a:latin typeface="HGS創英角ｺﾞｼｯｸUB" panose="020B0900000000000000" pitchFamily="50" charset="-128"/>
              <a:ea typeface="HGS創英角ｺﾞｼｯｸUB" panose="020B0900000000000000" pitchFamily="50" charset="-128"/>
            </a:endParaRPr>
          </a:p>
        </p:txBody>
      </p:sp>
      <p:sp>
        <p:nvSpPr>
          <p:cNvPr id="3" name="テキスト ボックス 2"/>
          <p:cNvSpPr txBox="1"/>
          <p:nvPr/>
        </p:nvSpPr>
        <p:spPr>
          <a:xfrm>
            <a:off x="968852" y="1200538"/>
            <a:ext cx="10527323" cy="1695336"/>
          </a:xfrm>
          <a:prstGeom prst="rect">
            <a:avLst/>
          </a:prstGeom>
          <a:noFill/>
        </p:spPr>
        <p:txBody>
          <a:bodyPr wrap="square" rtlCol="0">
            <a:spAutoFit/>
          </a:bodyPr>
          <a:lstStyle/>
          <a:p>
            <a:pPr algn="ctr">
              <a:lnSpc>
                <a:spcPts val="2500"/>
              </a:lnSpc>
            </a:pPr>
            <a:r>
              <a:rPr kumimoji="1" lang="ja-JP" altLang="en-US" dirty="0" smtClean="0">
                <a:latin typeface="HGP創英角ｺﾞｼｯｸUB" panose="020B0900000000000000" pitchFamily="50" charset="-128"/>
                <a:ea typeface="HGP創英角ｺﾞｼｯｸUB" panose="020B0900000000000000" pitchFamily="50" charset="-128"/>
              </a:rPr>
              <a:t>大きなスクリーンで、一緒に映画を楽しみながら、気軽に英語に親しみませんか！！</a:t>
            </a:r>
            <a:endParaRPr kumimoji="1" lang="en-US" altLang="ja-JP" dirty="0" smtClean="0">
              <a:latin typeface="HGP創英角ｺﾞｼｯｸUB" panose="020B0900000000000000" pitchFamily="50" charset="-128"/>
              <a:ea typeface="HGP創英角ｺﾞｼｯｸUB" panose="020B0900000000000000" pitchFamily="50" charset="-128"/>
            </a:endParaRPr>
          </a:p>
          <a:p>
            <a:pPr algn="ctr">
              <a:lnSpc>
                <a:spcPts val="2500"/>
              </a:lnSpc>
            </a:pPr>
            <a:r>
              <a:rPr kumimoji="1" lang="ja-JP" altLang="en-US" dirty="0" smtClean="0">
                <a:latin typeface="HGP創英角ｺﾞｼｯｸUB" panose="020B0900000000000000" pitchFamily="50" charset="-128"/>
                <a:ea typeface="HGP創英角ｺﾞｼｯｸUB" panose="020B0900000000000000" pitchFamily="50" charset="-128"/>
              </a:rPr>
              <a:t>主に洋画（英語版日本語字幕付き）の中から、毎月１本を選んでご紹介します。</a:t>
            </a:r>
            <a:endParaRPr kumimoji="1" lang="en-US" altLang="ja-JP" dirty="0" smtClean="0">
              <a:latin typeface="HGP創英角ｺﾞｼｯｸUB" panose="020B0900000000000000" pitchFamily="50" charset="-128"/>
              <a:ea typeface="HGP創英角ｺﾞｼｯｸUB" panose="020B0900000000000000" pitchFamily="50" charset="-128"/>
            </a:endParaRPr>
          </a:p>
          <a:p>
            <a:pPr algn="ctr">
              <a:lnSpc>
                <a:spcPts val="2500"/>
              </a:lnSpc>
            </a:pPr>
            <a:r>
              <a:rPr kumimoji="1" lang="ja-JP" altLang="en-US" dirty="0" smtClean="0">
                <a:latin typeface="HGP創英角ｺﾞｼｯｸUB" panose="020B0900000000000000" pitchFamily="50" charset="-128"/>
                <a:ea typeface="HGP創英角ｺﾞｼｯｸUB" panose="020B0900000000000000" pitchFamily="50" charset="-128"/>
              </a:rPr>
              <a:t>終了後（あるいは途中休憩）、皆で感想などをお喋りしましょう♪　（英語・日本語どちらでも</a:t>
            </a:r>
            <a:r>
              <a:rPr kumimoji="1" lang="en-US" altLang="ja-JP" dirty="0" smtClean="0">
                <a:latin typeface="HGP創英角ｺﾞｼｯｸUB" panose="020B0900000000000000" pitchFamily="50" charset="-128"/>
                <a:ea typeface="HGP創英角ｺﾞｼｯｸUB" panose="020B0900000000000000" pitchFamily="50" charset="-128"/>
              </a:rPr>
              <a:t>OK</a:t>
            </a:r>
            <a:r>
              <a:rPr kumimoji="1" lang="ja-JP" altLang="en-US" dirty="0" smtClean="0">
                <a:latin typeface="HGP創英角ｺﾞｼｯｸUB" panose="020B0900000000000000" pitchFamily="50" charset="-128"/>
                <a:ea typeface="HGP創英角ｺﾞｼｯｸUB" panose="020B0900000000000000" pitchFamily="50" charset="-128"/>
              </a:rPr>
              <a:t>！）</a:t>
            </a:r>
            <a:endParaRPr kumimoji="1" lang="en-US" altLang="ja-JP" dirty="0" smtClean="0">
              <a:latin typeface="HGP創英角ｺﾞｼｯｸUB" panose="020B0900000000000000" pitchFamily="50" charset="-128"/>
              <a:ea typeface="HGP創英角ｺﾞｼｯｸUB" panose="020B0900000000000000" pitchFamily="50" charset="-128"/>
            </a:endParaRPr>
          </a:p>
          <a:p>
            <a:pPr algn="ctr">
              <a:lnSpc>
                <a:spcPts val="2500"/>
              </a:lnSpc>
            </a:pPr>
            <a:r>
              <a:rPr kumimoji="1" lang="ja-JP" altLang="en-US" dirty="0" smtClean="0">
                <a:latin typeface="HGP創英角ｺﾞｼｯｸUB" panose="020B0900000000000000" pitchFamily="50" charset="-128"/>
                <a:ea typeface="HGP創英角ｺﾞｼｯｸUB" panose="020B0900000000000000" pitchFamily="50" charset="-128"/>
              </a:rPr>
              <a:t>アメリカ人の先生もいらっしゃいますので、映画を教材としたカジュアルな英語教室としてお楽しみ下さい♪</a:t>
            </a:r>
            <a:endParaRPr kumimoji="1" lang="en-US" altLang="ja-JP" dirty="0" smtClean="0">
              <a:latin typeface="HGP創英角ｺﾞｼｯｸUB" panose="020B0900000000000000" pitchFamily="50" charset="-128"/>
              <a:ea typeface="HGP創英角ｺﾞｼｯｸUB" panose="020B0900000000000000" pitchFamily="50" charset="-128"/>
            </a:endParaRPr>
          </a:p>
          <a:p>
            <a:pPr algn="ctr">
              <a:lnSpc>
                <a:spcPts val="2500"/>
              </a:lnSpc>
            </a:pPr>
            <a:r>
              <a:rPr kumimoji="1" lang="ja-JP" altLang="en-US" dirty="0">
                <a:latin typeface="HGP創英角ｺﾞｼｯｸUB" panose="020B0900000000000000" pitchFamily="50" charset="-128"/>
                <a:ea typeface="HGP創英角ｺﾞｼｯｸUB" panose="020B0900000000000000" pitchFamily="50" charset="-128"/>
              </a:rPr>
              <a:t>まずは</a:t>
            </a:r>
            <a:r>
              <a:rPr kumimoji="1" lang="ja-JP" altLang="en-US" dirty="0" smtClean="0">
                <a:latin typeface="HGP創英角ｺﾞｼｯｸUB" panose="020B0900000000000000" pitchFamily="50" charset="-128"/>
                <a:ea typeface="HGP創英角ｺﾞｼｯｸUB" panose="020B0900000000000000" pitchFamily="50" charset="-128"/>
              </a:rPr>
              <a:t>、お気軽にご参加、お問い合わせ下さい♪　</a:t>
            </a:r>
            <a:r>
              <a:rPr kumimoji="1" lang="ja-JP" altLang="en-US" dirty="0">
                <a:latin typeface="HGP創英角ｺﾞｼｯｸUB" panose="020B0900000000000000" pitchFamily="50" charset="-128"/>
                <a:ea typeface="HGP創英角ｺﾞｼｯｸUB" panose="020B0900000000000000" pitchFamily="50" charset="-128"/>
              </a:rPr>
              <a:t>どなた</a:t>
            </a:r>
            <a:r>
              <a:rPr kumimoji="1" lang="ja-JP" altLang="en-US" dirty="0" smtClean="0">
                <a:latin typeface="HGP創英角ｺﾞｼｯｸUB" panose="020B0900000000000000" pitchFamily="50" charset="-128"/>
                <a:ea typeface="HGP創英角ｺﾞｼｯｸUB" panose="020B0900000000000000" pitchFamily="50" charset="-128"/>
              </a:rPr>
              <a:t>でも、お気軽にどうぞ！</a:t>
            </a:r>
            <a:endParaRPr kumimoji="1" lang="ja-JP" altLang="en-US" dirty="0">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9446" y="4073213"/>
            <a:ext cx="1707407" cy="2419733"/>
          </a:xfrm>
          <a:prstGeom prst="rect">
            <a:avLst/>
          </a:prstGeom>
        </p:spPr>
      </p:pic>
    </p:spTree>
    <p:extLst>
      <p:ext uri="{BB962C8B-B14F-4D97-AF65-F5344CB8AC3E}">
        <p14:creationId xmlns:p14="http://schemas.microsoft.com/office/powerpoint/2010/main" val="128160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245</Words>
  <Application>Microsoft Office PowerPoint</Application>
  <PresentationFormat>ユーザー設定</PresentationFormat>
  <Paragraphs>12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Theme</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VAW</dc:creator>
  <cp:lastModifiedBy>temaemiso</cp:lastModifiedBy>
  <cp:revision>48</cp:revision>
  <cp:lastPrinted>2019-10-01T03:45:48Z</cp:lastPrinted>
  <dcterms:created xsi:type="dcterms:W3CDTF">2017-12-31T06:10:34Z</dcterms:created>
  <dcterms:modified xsi:type="dcterms:W3CDTF">2024-10-08T05:48:21Z</dcterms:modified>
</cp:coreProperties>
</file>